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56" r:id="rId5"/>
    <p:sldId id="257" r:id="rId6"/>
    <p:sldId id="258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F894-59E9-DF4C-9B77-BFC2B2B7A93A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0EB2-DD23-7D4B-B107-0A0920262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9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F894-59E9-DF4C-9B77-BFC2B2B7A93A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0EB2-DD23-7D4B-B107-0A0920262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51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F894-59E9-DF4C-9B77-BFC2B2B7A93A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0EB2-DD23-7D4B-B107-0A0920262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0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F894-59E9-DF4C-9B77-BFC2B2B7A93A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0EB2-DD23-7D4B-B107-0A0920262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2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F894-59E9-DF4C-9B77-BFC2B2B7A93A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0EB2-DD23-7D4B-B107-0A0920262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5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F894-59E9-DF4C-9B77-BFC2B2B7A93A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0EB2-DD23-7D4B-B107-0A0920262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9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F894-59E9-DF4C-9B77-BFC2B2B7A93A}" type="datetimeFigureOut">
              <a:rPr lang="en-US" smtClean="0"/>
              <a:t>9/12/17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0EB2-DD23-7D4B-B107-0A0920262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4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F894-59E9-DF4C-9B77-BFC2B2B7A93A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0EB2-DD23-7D4B-B107-0A0920262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7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F894-59E9-DF4C-9B77-BFC2B2B7A93A}" type="datetimeFigureOut">
              <a:rPr lang="en-US" smtClean="0"/>
              <a:t>9/12/17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0EB2-DD23-7D4B-B107-0A0920262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75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F894-59E9-DF4C-9B77-BFC2B2B7A93A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0EB2-DD23-7D4B-B107-0A0920262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0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F894-59E9-DF4C-9B77-BFC2B2B7A93A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0EB2-DD23-7D4B-B107-0A0920262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4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9F894-59E9-DF4C-9B77-BFC2B2B7A93A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0EB2-DD23-7D4B-B107-0A0920262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3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ambian trib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0" r="-1140"/>
          <a:stretch>
            <a:fillRect/>
          </a:stretch>
        </p:blipFill>
        <p:spPr>
          <a:xfrm>
            <a:off x="0" y="884673"/>
            <a:ext cx="8933908" cy="4913305"/>
          </a:xfrm>
        </p:spPr>
      </p:pic>
    </p:spTree>
    <p:extLst>
      <p:ext uri="{BB962C8B-B14F-4D97-AF65-F5344CB8AC3E}">
        <p14:creationId xmlns:p14="http://schemas.microsoft.com/office/powerpoint/2010/main" val="208345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hich square is the outlie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" b="1115"/>
          <a:stretch>
            <a:fillRect/>
          </a:stretch>
        </p:blipFill>
        <p:spPr>
          <a:xfrm>
            <a:off x="-101251" y="870405"/>
            <a:ext cx="9245251" cy="5084532"/>
          </a:xfrm>
        </p:spPr>
      </p:pic>
    </p:spTree>
    <p:extLst>
      <p:ext uri="{BB962C8B-B14F-4D97-AF65-F5344CB8AC3E}">
        <p14:creationId xmlns:p14="http://schemas.microsoft.com/office/powerpoint/2010/main" val="2856384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utlier answe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" b="1115"/>
          <a:stretch>
            <a:fillRect/>
          </a:stretch>
        </p:blipFill>
        <p:spPr>
          <a:xfrm>
            <a:off x="-221564" y="898942"/>
            <a:ext cx="9504704" cy="5227221"/>
          </a:xfrm>
        </p:spPr>
      </p:pic>
    </p:spTree>
    <p:extLst>
      <p:ext uri="{BB962C8B-B14F-4D97-AF65-F5344CB8AC3E}">
        <p14:creationId xmlns:p14="http://schemas.microsoft.com/office/powerpoint/2010/main" val="1052988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708" y="156958"/>
            <a:ext cx="8815772" cy="657797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When we use the term “argument” . . . We mean the central, problem-solving idea that drives the paper</a:t>
            </a:r>
            <a:r>
              <a:rPr lang="en-US" i="1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1"/>
                </a:solidFill>
              </a:rPr>
              <a:t> a concept that many of us learned to think of as a “thesis.” We might also think of this as a “position” or as a “project,” all of which suggest that there is a central point the student is trying to make in the paper. The argument will usually show up in a thesis statement on the first page of the paper, but this is not the sole defining characteristic of an argument.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student should have a goal in a paper, something he or she is trying to accomplish, often defined by a specific, argumentative statement. But even when this statement is absent, the goal is often still apparent, whether as a summation in the conclusion or an underlying/recurring theme of the paper.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 ideal argument will be spelled out in a clear thesis statement and will provide both a direction for the paper and a motivation for that direction (a problem to solve, a goal to accomplish, a position to defend, a project to complete, etc.).</a:t>
            </a:r>
          </a:p>
          <a:p>
            <a:pPr algn="r"/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																		</a:t>
            </a:r>
            <a:r>
              <a:rPr lang="en-US" dirty="0" smtClean="0">
                <a:solidFill>
                  <a:srgbClr val="000000"/>
                </a:solidFill>
              </a:rPr>
              <a:t>-Barclay Barrios </a:t>
            </a:r>
          </a:p>
          <a:p>
            <a:pPr algn="r"/>
            <a:r>
              <a:rPr lang="en-US" i="1" dirty="0" smtClean="0">
                <a:solidFill>
                  <a:srgbClr val="000000"/>
                </a:solidFill>
              </a:rPr>
              <a:t>					From Emerging, 14-15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274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9060"/>
            <a:ext cx="8229600" cy="5327103"/>
          </a:xfrm>
        </p:spPr>
        <p:txBody>
          <a:bodyPr>
            <a:normAutofit/>
          </a:bodyPr>
          <a:lstStyle/>
          <a:p>
            <a:r>
              <a:rPr lang="en-US" dirty="0" smtClean="0"/>
              <a:t>Ask a question. If you are starting with a topic, turn it into a question.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How does a screen influence the reading experience?</a:t>
            </a: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r>
              <a:rPr lang="en-US" dirty="0" smtClean="0"/>
              <a:t>Turn your question into a position. Make a claim! Try answering your question.</a:t>
            </a:r>
          </a:p>
          <a:p>
            <a:r>
              <a:rPr lang="en-US" i="1" dirty="0" smtClean="0">
                <a:solidFill>
                  <a:srgbClr val="7F7F7F"/>
                </a:solidFill>
              </a:rPr>
              <a:t>Screens encourage a mindset that prioritizes speed over anything else.</a:t>
            </a:r>
          </a:p>
          <a:p>
            <a:endParaRPr lang="en-US" i="1" dirty="0" smtClean="0">
              <a:solidFill>
                <a:srgbClr val="7F7F7F"/>
              </a:solidFill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00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6769" y="285377"/>
            <a:ext cx="7948823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/>
              <a:t>Narrow your position. A good thesis is specific. If you need help, probe your claim: Why? How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pPr marL="457200" indent="-457200">
              <a:buFont typeface="Arial"/>
              <a:buChar char="•"/>
            </a:pPr>
            <a:r>
              <a:rPr lang="en-US" sz="3200" i="1" dirty="0" smtClean="0">
                <a:solidFill>
                  <a:srgbClr val="7F7F7F"/>
                </a:solidFill>
              </a:rPr>
              <a:t>While a </a:t>
            </a:r>
            <a:r>
              <a:rPr lang="en-US" sz="3200" i="1" dirty="0">
                <a:solidFill>
                  <a:srgbClr val="7F7F7F"/>
                </a:solidFill>
              </a:rPr>
              <a:t>digital interface </a:t>
            </a:r>
            <a:r>
              <a:rPr lang="en-US" sz="3200" i="1" dirty="0" smtClean="0">
                <a:solidFill>
                  <a:srgbClr val="7F7F7F"/>
                </a:solidFill>
              </a:rPr>
              <a:t>exposes readers to a vast array of new information, it also </a:t>
            </a:r>
            <a:r>
              <a:rPr lang="en-US" sz="3200" i="1" dirty="0" smtClean="0">
                <a:solidFill>
                  <a:srgbClr val="7F7F7F"/>
                </a:solidFill>
              </a:rPr>
              <a:t>encourages </a:t>
            </a:r>
            <a:r>
              <a:rPr lang="en-US" sz="3200" i="1" dirty="0">
                <a:solidFill>
                  <a:srgbClr val="7F7F7F"/>
                </a:solidFill>
              </a:rPr>
              <a:t>readers to seek out shortcuts, which means </a:t>
            </a:r>
            <a:r>
              <a:rPr lang="en-US" sz="3200" i="1" dirty="0" smtClean="0">
                <a:solidFill>
                  <a:srgbClr val="7F7F7F"/>
                </a:solidFill>
              </a:rPr>
              <a:t>readers read </a:t>
            </a:r>
            <a:r>
              <a:rPr lang="en-US" sz="3200" i="1" dirty="0">
                <a:solidFill>
                  <a:srgbClr val="7F7F7F"/>
                </a:solidFill>
              </a:rPr>
              <a:t>less deeply and forget more </a:t>
            </a:r>
            <a:r>
              <a:rPr lang="en-US" sz="3200" i="1" dirty="0" smtClean="0">
                <a:solidFill>
                  <a:srgbClr val="7F7F7F"/>
                </a:solidFill>
              </a:rPr>
              <a:t>material, and this is why physical texts will never go out of style</a:t>
            </a:r>
            <a:r>
              <a:rPr lang="en-US" sz="3200" i="1" dirty="0" smtClean="0">
                <a:solidFill>
                  <a:srgbClr val="7F7F7F"/>
                </a:solidFill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6567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1632"/>
            <a:ext cx="8229600" cy="5084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Qualify your thesis, if necessary. (Qualifying words: may, very likely, and often</a:t>
            </a:r>
            <a:r>
              <a:rPr lang="en-US" dirty="0" smtClean="0"/>
              <a:t>)</a:t>
            </a:r>
            <a:endParaRPr lang="en-US" i="1" dirty="0" smtClean="0">
              <a:solidFill>
                <a:srgbClr val="7F7F7F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rgbClr val="7F7F7F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7F7F7F"/>
                </a:solidFill>
              </a:rPr>
              <a:t>While </a:t>
            </a:r>
            <a:r>
              <a:rPr lang="en-US" i="1" dirty="0">
                <a:solidFill>
                  <a:srgbClr val="7F7F7F"/>
                </a:solidFill>
              </a:rPr>
              <a:t>a digital interface can expose readers to a vast array of new information, it also encourages readers to seek out shortcuts, which means readers read less deeply and forget more material, and this is </a:t>
            </a:r>
            <a:r>
              <a:rPr lang="en-US" i="1" dirty="0" smtClean="0">
                <a:solidFill>
                  <a:srgbClr val="7F7F7F"/>
                </a:solidFill>
              </a:rPr>
              <a:t>one reason why </a:t>
            </a:r>
            <a:r>
              <a:rPr lang="en-US" i="1" dirty="0">
                <a:solidFill>
                  <a:srgbClr val="7F7F7F"/>
                </a:solidFill>
              </a:rPr>
              <a:t>physical texts will never go out of style.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183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410" y="658452"/>
            <a:ext cx="8229600" cy="5291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 Ask </a:t>
            </a:r>
            <a:r>
              <a:rPr lang="en-US" dirty="0"/>
              <a:t>a question. If you are starting with a topic, turn it into a question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Turn </a:t>
            </a:r>
            <a:r>
              <a:rPr lang="en-US" dirty="0"/>
              <a:t>your question into a position. Make a claim! Try answering your question.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Narrow </a:t>
            </a:r>
            <a:r>
              <a:rPr lang="en-US" dirty="0"/>
              <a:t>your position. A good thesis is specific. If you need help, probe your claim: Why? How?</a:t>
            </a:r>
          </a:p>
          <a:p>
            <a:pPr marL="0" indent="0">
              <a:buNone/>
            </a:pP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4. Qualify </a:t>
            </a:r>
            <a:r>
              <a:rPr lang="en-US" dirty="0"/>
              <a:t>your thesis, if necessary. (Qualifying words: </a:t>
            </a:r>
            <a:r>
              <a:rPr lang="en-US" i="1" dirty="0"/>
              <a:t>may</a:t>
            </a:r>
            <a:r>
              <a:rPr lang="en-US" dirty="0"/>
              <a:t>, </a:t>
            </a:r>
            <a:r>
              <a:rPr lang="en-US" i="1" dirty="0"/>
              <a:t>very likely</a:t>
            </a:r>
            <a:r>
              <a:rPr lang="en-US" dirty="0"/>
              <a:t>, and </a:t>
            </a:r>
            <a:r>
              <a:rPr lang="en-US" i="1" dirty="0"/>
              <a:t>often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540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471</Words>
  <Application>Microsoft Macintosh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Elisha Emerson</dc:creator>
  <cp:lastModifiedBy>Elisha Emerson</cp:lastModifiedBy>
  <cp:revision>7</cp:revision>
  <dcterms:created xsi:type="dcterms:W3CDTF">2016-09-05T00:31:00Z</dcterms:created>
  <dcterms:modified xsi:type="dcterms:W3CDTF">2017-09-12T23:04:13Z</dcterms:modified>
</cp:coreProperties>
</file>